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58" r:id="rId5"/>
    <p:sldId id="260" r:id="rId6"/>
    <p:sldId id="261" r:id="rId7"/>
    <p:sldId id="264" r:id="rId8"/>
    <p:sldId id="262" r:id="rId9"/>
    <p:sldId id="263" r:id="rId10"/>
    <p:sldId id="265" r:id="rId11"/>
    <p:sldId id="266" r:id="rId12"/>
    <p:sldId id="267" r:id="rId13"/>
    <p:sldId id="274" r:id="rId14"/>
    <p:sldId id="268" r:id="rId15"/>
    <p:sldId id="270" r:id="rId16"/>
    <p:sldId id="271" r:id="rId17"/>
    <p:sldId id="272" r:id="rId18"/>
    <p:sldId id="269" r:id="rId19"/>
    <p:sldId id="273"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1464"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NZ"/>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NZ"/>
          </a:p>
        </p:txBody>
      </p:sp>
      <p:sp>
        <p:nvSpPr>
          <p:cNvPr id="4" name="Date Placeholder 3"/>
          <p:cNvSpPr>
            <a:spLocks noGrp="1"/>
          </p:cNvSpPr>
          <p:nvPr>
            <p:ph type="dt" sz="half" idx="10"/>
          </p:nvPr>
        </p:nvSpPr>
        <p:spPr/>
        <p:txBody>
          <a:bodyPr/>
          <a:lstStyle/>
          <a:p>
            <a:fld id="{7FC10437-5FB8-45AC-ABEA-421C5CF9C535}" type="datetimeFigureOut">
              <a:rPr lang="en-NZ" smtClean="0"/>
              <a:t>22/04/2012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415CF898-B0C4-4EAB-915B-9619EF1A5387}" type="slidenum">
              <a:rPr lang="en-NZ" smtClean="0"/>
              <a:t>‹#›</a:t>
            </a:fld>
            <a:endParaRPr lang="en-NZ"/>
          </a:p>
        </p:txBody>
      </p:sp>
    </p:spTree>
    <p:extLst>
      <p:ext uri="{BB962C8B-B14F-4D97-AF65-F5344CB8AC3E}">
        <p14:creationId xmlns:p14="http://schemas.microsoft.com/office/powerpoint/2010/main" val="15934321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7FC10437-5FB8-45AC-ABEA-421C5CF9C535}" type="datetimeFigureOut">
              <a:rPr lang="en-NZ" smtClean="0"/>
              <a:t>22/04/2012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415CF898-B0C4-4EAB-915B-9619EF1A5387}" type="slidenum">
              <a:rPr lang="en-NZ" smtClean="0"/>
              <a:t>‹#›</a:t>
            </a:fld>
            <a:endParaRPr lang="en-NZ"/>
          </a:p>
        </p:txBody>
      </p:sp>
    </p:spTree>
    <p:extLst>
      <p:ext uri="{BB962C8B-B14F-4D97-AF65-F5344CB8AC3E}">
        <p14:creationId xmlns:p14="http://schemas.microsoft.com/office/powerpoint/2010/main" val="27823884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7FC10437-5FB8-45AC-ABEA-421C5CF9C535}" type="datetimeFigureOut">
              <a:rPr lang="en-NZ" smtClean="0"/>
              <a:t>22/04/2012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415CF898-B0C4-4EAB-915B-9619EF1A5387}" type="slidenum">
              <a:rPr lang="en-NZ" smtClean="0"/>
              <a:t>‹#›</a:t>
            </a:fld>
            <a:endParaRPr lang="en-NZ"/>
          </a:p>
        </p:txBody>
      </p:sp>
    </p:spTree>
    <p:extLst>
      <p:ext uri="{BB962C8B-B14F-4D97-AF65-F5344CB8AC3E}">
        <p14:creationId xmlns:p14="http://schemas.microsoft.com/office/powerpoint/2010/main" val="22477369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7FC10437-5FB8-45AC-ABEA-421C5CF9C535}" type="datetimeFigureOut">
              <a:rPr lang="en-NZ" smtClean="0"/>
              <a:t>22/04/2012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415CF898-B0C4-4EAB-915B-9619EF1A5387}" type="slidenum">
              <a:rPr lang="en-NZ" smtClean="0"/>
              <a:t>‹#›</a:t>
            </a:fld>
            <a:endParaRPr lang="en-NZ"/>
          </a:p>
        </p:txBody>
      </p:sp>
    </p:spTree>
    <p:extLst>
      <p:ext uri="{BB962C8B-B14F-4D97-AF65-F5344CB8AC3E}">
        <p14:creationId xmlns:p14="http://schemas.microsoft.com/office/powerpoint/2010/main" val="34085996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FC10437-5FB8-45AC-ABEA-421C5CF9C535}" type="datetimeFigureOut">
              <a:rPr lang="en-NZ" smtClean="0"/>
              <a:t>22/04/2012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415CF898-B0C4-4EAB-915B-9619EF1A5387}" type="slidenum">
              <a:rPr lang="en-NZ" smtClean="0"/>
              <a:t>‹#›</a:t>
            </a:fld>
            <a:endParaRPr lang="en-NZ"/>
          </a:p>
        </p:txBody>
      </p:sp>
    </p:spTree>
    <p:extLst>
      <p:ext uri="{BB962C8B-B14F-4D97-AF65-F5344CB8AC3E}">
        <p14:creationId xmlns:p14="http://schemas.microsoft.com/office/powerpoint/2010/main" val="18613616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p>
            <a:fld id="{7FC10437-5FB8-45AC-ABEA-421C5CF9C535}" type="datetimeFigureOut">
              <a:rPr lang="en-NZ" smtClean="0"/>
              <a:t>22/04/2012</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415CF898-B0C4-4EAB-915B-9619EF1A5387}" type="slidenum">
              <a:rPr lang="en-NZ" smtClean="0"/>
              <a:t>‹#›</a:t>
            </a:fld>
            <a:endParaRPr lang="en-NZ"/>
          </a:p>
        </p:txBody>
      </p:sp>
    </p:spTree>
    <p:extLst>
      <p:ext uri="{BB962C8B-B14F-4D97-AF65-F5344CB8AC3E}">
        <p14:creationId xmlns:p14="http://schemas.microsoft.com/office/powerpoint/2010/main" val="35423681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p>
            <a:fld id="{7FC10437-5FB8-45AC-ABEA-421C5CF9C535}" type="datetimeFigureOut">
              <a:rPr lang="en-NZ" smtClean="0"/>
              <a:t>22/04/2012</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415CF898-B0C4-4EAB-915B-9619EF1A5387}" type="slidenum">
              <a:rPr lang="en-NZ" smtClean="0"/>
              <a:t>‹#›</a:t>
            </a:fld>
            <a:endParaRPr lang="en-NZ"/>
          </a:p>
        </p:txBody>
      </p:sp>
    </p:spTree>
    <p:extLst>
      <p:ext uri="{BB962C8B-B14F-4D97-AF65-F5344CB8AC3E}">
        <p14:creationId xmlns:p14="http://schemas.microsoft.com/office/powerpoint/2010/main" val="7829125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p>
            <a:fld id="{7FC10437-5FB8-45AC-ABEA-421C5CF9C535}" type="datetimeFigureOut">
              <a:rPr lang="en-NZ" smtClean="0"/>
              <a:t>22/04/2012</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415CF898-B0C4-4EAB-915B-9619EF1A5387}" type="slidenum">
              <a:rPr lang="en-NZ" smtClean="0"/>
              <a:t>‹#›</a:t>
            </a:fld>
            <a:endParaRPr lang="en-NZ"/>
          </a:p>
        </p:txBody>
      </p:sp>
    </p:spTree>
    <p:extLst>
      <p:ext uri="{BB962C8B-B14F-4D97-AF65-F5344CB8AC3E}">
        <p14:creationId xmlns:p14="http://schemas.microsoft.com/office/powerpoint/2010/main" val="13824348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FC10437-5FB8-45AC-ABEA-421C5CF9C535}" type="datetimeFigureOut">
              <a:rPr lang="en-NZ" smtClean="0"/>
              <a:t>22/04/2012</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415CF898-B0C4-4EAB-915B-9619EF1A5387}" type="slidenum">
              <a:rPr lang="en-NZ" smtClean="0"/>
              <a:t>‹#›</a:t>
            </a:fld>
            <a:endParaRPr lang="en-NZ"/>
          </a:p>
        </p:txBody>
      </p:sp>
    </p:spTree>
    <p:extLst>
      <p:ext uri="{BB962C8B-B14F-4D97-AF65-F5344CB8AC3E}">
        <p14:creationId xmlns:p14="http://schemas.microsoft.com/office/powerpoint/2010/main" val="18431671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FC10437-5FB8-45AC-ABEA-421C5CF9C535}" type="datetimeFigureOut">
              <a:rPr lang="en-NZ" smtClean="0"/>
              <a:t>22/04/2012</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415CF898-B0C4-4EAB-915B-9619EF1A5387}" type="slidenum">
              <a:rPr lang="en-NZ" smtClean="0"/>
              <a:t>‹#›</a:t>
            </a:fld>
            <a:endParaRPr lang="en-NZ"/>
          </a:p>
        </p:txBody>
      </p:sp>
    </p:spTree>
    <p:extLst>
      <p:ext uri="{BB962C8B-B14F-4D97-AF65-F5344CB8AC3E}">
        <p14:creationId xmlns:p14="http://schemas.microsoft.com/office/powerpoint/2010/main" val="29597333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FC10437-5FB8-45AC-ABEA-421C5CF9C535}" type="datetimeFigureOut">
              <a:rPr lang="en-NZ" smtClean="0"/>
              <a:t>22/04/2012</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415CF898-B0C4-4EAB-915B-9619EF1A5387}" type="slidenum">
              <a:rPr lang="en-NZ" smtClean="0"/>
              <a:t>‹#›</a:t>
            </a:fld>
            <a:endParaRPr lang="en-NZ"/>
          </a:p>
        </p:txBody>
      </p:sp>
    </p:spTree>
    <p:extLst>
      <p:ext uri="{BB962C8B-B14F-4D97-AF65-F5344CB8AC3E}">
        <p14:creationId xmlns:p14="http://schemas.microsoft.com/office/powerpoint/2010/main" val="31078980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C10437-5FB8-45AC-ABEA-421C5CF9C535}" type="datetimeFigureOut">
              <a:rPr lang="en-NZ" smtClean="0"/>
              <a:t>22/04/2012</a:t>
            </a:fld>
            <a:endParaRPr lang="en-NZ"/>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15CF898-B0C4-4EAB-915B-9619EF1A5387}" type="slidenum">
              <a:rPr lang="en-NZ" smtClean="0"/>
              <a:t>‹#›</a:t>
            </a:fld>
            <a:endParaRPr lang="en-NZ"/>
          </a:p>
        </p:txBody>
      </p:sp>
    </p:spTree>
    <p:extLst>
      <p:ext uri="{BB962C8B-B14F-4D97-AF65-F5344CB8AC3E}">
        <p14:creationId xmlns:p14="http://schemas.microsoft.com/office/powerpoint/2010/main" val="215737274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5.xml"/><Relationship Id="rId4" Type="http://schemas.openxmlformats.org/officeDocument/2006/relationships/image" Target="../media/image7.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NZ" dirty="0" smtClean="0"/>
              <a:t>Charles Darwin’s </a:t>
            </a:r>
            <a:br>
              <a:rPr lang="en-NZ" dirty="0" smtClean="0"/>
            </a:br>
            <a:r>
              <a:rPr lang="en-NZ" dirty="0" smtClean="0"/>
              <a:t>Theory of Natural Selection</a:t>
            </a:r>
            <a:br>
              <a:rPr lang="en-NZ" dirty="0" smtClean="0"/>
            </a:br>
            <a:r>
              <a:rPr lang="en-NZ" dirty="0" smtClean="0"/>
              <a:t>and its significance </a:t>
            </a:r>
            <a:br>
              <a:rPr lang="en-NZ" dirty="0" smtClean="0"/>
            </a:br>
            <a:r>
              <a:rPr lang="en-NZ" dirty="0" smtClean="0"/>
              <a:t>as a mechanism of </a:t>
            </a:r>
            <a:br>
              <a:rPr lang="en-NZ" dirty="0" smtClean="0"/>
            </a:br>
            <a:r>
              <a:rPr lang="en-NZ" dirty="0" smtClean="0"/>
              <a:t>Evolution</a:t>
            </a:r>
            <a:endParaRPr lang="en-NZ" dirty="0"/>
          </a:p>
        </p:txBody>
      </p:sp>
      <p:sp>
        <p:nvSpPr>
          <p:cNvPr id="3" name="Subtitle 2"/>
          <p:cNvSpPr>
            <a:spLocks noGrp="1"/>
          </p:cNvSpPr>
          <p:nvPr>
            <p:ph type="subTitle" idx="1"/>
          </p:nvPr>
        </p:nvSpPr>
        <p:spPr/>
        <p:txBody>
          <a:bodyPr/>
          <a:lstStyle/>
          <a:p>
            <a:endParaRPr lang="en-NZ"/>
          </a:p>
        </p:txBody>
      </p:sp>
    </p:spTree>
    <p:extLst>
      <p:ext uri="{BB962C8B-B14F-4D97-AF65-F5344CB8AC3E}">
        <p14:creationId xmlns:p14="http://schemas.microsoft.com/office/powerpoint/2010/main" val="211945438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sp>
        <p:nvSpPr>
          <p:cNvPr id="3" name="Content Placeholder 2"/>
          <p:cNvSpPr>
            <a:spLocks noGrp="1"/>
          </p:cNvSpPr>
          <p:nvPr>
            <p:ph idx="1"/>
          </p:nvPr>
        </p:nvSpPr>
        <p:spPr/>
        <p:txBody>
          <a:bodyPr/>
          <a:lstStyle/>
          <a:p>
            <a:r>
              <a:rPr lang="en-NZ" dirty="0" smtClean="0"/>
              <a:t>Individuals with variations that are less successful are less likely to breed and pass on their variety to the next generation.</a:t>
            </a:r>
          </a:p>
          <a:p>
            <a:r>
              <a:rPr lang="en-NZ" dirty="0" smtClean="0"/>
              <a:t>This removes unsuccessful variants from the breeding pool.</a:t>
            </a:r>
            <a:endParaRPr lang="en-NZ" dirty="0"/>
          </a:p>
        </p:txBody>
      </p:sp>
    </p:spTree>
    <p:extLst>
      <p:ext uri="{BB962C8B-B14F-4D97-AF65-F5344CB8AC3E}">
        <p14:creationId xmlns:p14="http://schemas.microsoft.com/office/powerpoint/2010/main" val="26635771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NZ" dirty="0" smtClean="0"/>
              <a:t>How does this connect to the definition of Evolution?</a:t>
            </a:r>
            <a:endParaRPr lang="en-NZ" dirty="0"/>
          </a:p>
        </p:txBody>
      </p:sp>
      <p:sp>
        <p:nvSpPr>
          <p:cNvPr id="3" name="Content Placeholder 2"/>
          <p:cNvSpPr>
            <a:spLocks noGrp="1"/>
          </p:cNvSpPr>
          <p:nvPr>
            <p:ph idx="1"/>
          </p:nvPr>
        </p:nvSpPr>
        <p:spPr/>
        <p:txBody>
          <a:bodyPr>
            <a:normAutofit fontScale="77500" lnSpcReduction="20000"/>
          </a:bodyPr>
          <a:lstStyle/>
          <a:p>
            <a:r>
              <a:rPr lang="en-NZ" dirty="0" smtClean="0"/>
              <a:t>The individual variation is based on the alleles inherited in the genes. A gene can have more than one version, called an allele. The different alleles can sometimes cause different phenotypes, or variations between individuals. </a:t>
            </a:r>
          </a:p>
          <a:p>
            <a:pPr marL="0" indent="0">
              <a:buNone/>
            </a:pPr>
            <a:endParaRPr lang="en-NZ" dirty="0" smtClean="0"/>
          </a:p>
          <a:p>
            <a:r>
              <a:rPr lang="en-NZ" dirty="0" smtClean="0"/>
              <a:t>If one phenotype is more competitive at getting resources than another it is said to be more successful. This means the successful phenotype will have more offspring and have more of its type in the next generation.</a:t>
            </a:r>
          </a:p>
          <a:p>
            <a:pPr marL="0" indent="0">
              <a:buNone/>
            </a:pPr>
            <a:endParaRPr lang="en-NZ" dirty="0" smtClean="0"/>
          </a:p>
          <a:p>
            <a:r>
              <a:rPr lang="en-NZ" dirty="0" smtClean="0"/>
              <a:t>When more of one sort of allele appears in the next generation, the frequency of that allele in the gene pool has changed.</a:t>
            </a:r>
            <a:endParaRPr lang="en-NZ" dirty="0"/>
          </a:p>
        </p:txBody>
      </p:sp>
    </p:spTree>
    <p:extLst>
      <p:ext uri="{BB962C8B-B14F-4D97-AF65-F5344CB8AC3E}">
        <p14:creationId xmlns:p14="http://schemas.microsoft.com/office/powerpoint/2010/main" val="20283726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20523261">
            <a:off x="371435" y="1240026"/>
            <a:ext cx="8229600" cy="1143000"/>
          </a:xfrm>
        </p:spPr>
        <p:txBody>
          <a:bodyPr>
            <a:normAutofit fontScale="90000"/>
          </a:bodyPr>
          <a:lstStyle/>
          <a:p>
            <a:r>
              <a:rPr lang="en-NZ" dirty="0" smtClean="0"/>
              <a:t>Group 3 </a:t>
            </a:r>
            <a:br>
              <a:rPr lang="en-NZ" dirty="0" smtClean="0"/>
            </a:br>
            <a:r>
              <a:rPr lang="en-NZ" dirty="0" smtClean="0"/>
              <a:t>Individuals with the best suited characteristics are able to breed more.</a:t>
            </a:r>
            <a:br>
              <a:rPr lang="en-NZ" dirty="0" smtClean="0"/>
            </a:br>
            <a:endParaRPr lang="en-NZ" dirty="0"/>
          </a:p>
        </p:txBody>
      </p:sp>
      <p:sp>
        <p:nvSpPr>
          <p:cNvPr id="3" name="Content Placeholder 2"/>
          <p:cNvSpPr>
            <a:spLocks noGrp="1"/>
          </p:cNvSpPr>
          <p:nvPr>
            <p:ph idx="1"/>
          </p:nvPr>
        </p:nvSpPr>
        <p:spPr/>
        <p:txBody>
          <a:bodyPr/>
          <a:lstStyle/>
          <a:p>
            <a:endParaRPr lang="en-NZ" dirty="0" smtClean="0"/>
          </a:p>
          <a:p>
            <a:endParaRPr lang="en-NZ" dirty="0"/>
          </a:p>
          <a:p>
            <a:endParaRPr lang="en-NZ" dirty="0" smtClean="0"/>
          </a:p>
          <a:p>
            <a:endParaRPr lang="en-NZ" dirty="0"/>
          </a:p>
          <a:p>
            <a:r>
              <a:rPr lang="en-NZ" dirty="0" smtClean="0"/>
              <a:t>This is important because then the favourable traits are passed on to the next generation, which means the next generation is more likely to survive.</a:t>
            </a:r>
            <a:endParaRPr lang="en-NZ" dirty="0"/>
          </a:p>
        </p:txBody>
      </p:sp>
    </p:spTree>
    <p:extLst>
      <p:ext uri="{BB962C8B-B14F-4D97-AF65-F5344CB8AC3E}">
        <p14:creationId xmlns:p14="http://schemas.microsoft.com/office/powerpoint/2010/main" val="57511718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NZ" dirty="0" smtClean="0"/>
              <a:t>The suitability depends on the habitat.</a:t>
            </a:r>
            <a:endParaRPr lang="en-NZ" dirty="0"/>
          </a:p>
        </p:txBody>
      </p:sp>
      <p:sp>
        <p:nvSpPr>
          <p:cNvPr id="4" name="Text Placeholder 3"/>
          <p:cNvSpPr>
            <a:spLocks noGrp="1"/>
          </p:cNvSpPr>
          <p:nvPr>
            <p:ph type="body" idx="1"/>
          </p:nvPr>
        </p:nvSpPr>
        <p:spPr/>
        <p:txBody>
          <a:bodyPr>
            <a:normAutofit fontScale="77500" lnSpcReduction="20000"/>
          </a:bodyPr>
          <a:lstStyle/>
          <a:p>
            <a:r>
              <a:rPr lang="en-NZ" dirty="0" smtClean="0"/>
              <a:t>3 different species with suitable</a:t>
            </a:r>
          </a:p>
          <a:p>
            <a:r>
              <a:rPr lang="en-NZ" dirty="0" smtClean="0"/>
              <a:t>Characteristics for their habitats.</a:t>
            </a:r>
            <a:endParaRPr lang="en-NZ" dirty="0"/>
          </a:p>
        </p:txBody>
      </p:sp>
      <p:sp>
        <p:nvSpPr>
          <p:cNvPr id="6" name="Text Placeholder 5"/>
          <p:cNvSpPr>
            <a:spLocks noGrp="1"/>
          </p:cNvSpPr>
          <p:nvPr>
            <p:ph type="body" sz="quarter" idx="3"/>
          </p:nvPr>
        </p:nvSpPr>
        <p:spPr/>
        <p:txBody>
          <a:bodyPr/>
          <a:lstStyle/>
          <a:p>
            <a:endParaRPr lang="en-NZ"/>
          </a:p>
        </p:txBody>
      </p:sp>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078" y="2924944"/>
            <a:ext cx="5682208" cy="4261656"/>
          </a:xfrm>
          <a:prstGeom prst="rect">
            <a:avLst/>
          </a:prstGeom>
        </p:spPr>
      </p:pic>
      <p:pic>
        <p:nvPicPr>
          <p:cNvPr id="9" name="Content Placeholder 8"/>
          <p:cNvPicPr>
            <a:picLocks noGrp="1" noChangeAspect="1"/>
          </p:cNvPicPr>
          <p:nvPr>
            <p:ph sz="quarter" idx="4"/>
          </p:nvPr>
        </p:nvPicPr>
        <p:blipFill>
          <a:blip r:embed="rId3">
            <a:extLst>
              <a:ext uri="{28A0092B-C50C-407E-A947-70E740481C1C}">
                <a14:useLocalDpi xmlns:a14="http://schemas.microsoft.com/office/drawing/2010/main" val="0"/>
              </a:ext>
            </a:extLst>
          </a:blip>
          <a:stretch>
            <a:fillRect/>
          </a:stretch>
        </p:blipFill>
        <p:spPr>
          <a:xfrm>
            <a:off x="4355976" y="3933056"/>
            <a:ext cx="4680520" cy="3813757"/>
          </a:xfrm>
        </p:spPr>
      </p:pic>
      <p:pic>
        <p:nvPicPr>
          <p:cNvPr id="8" name="Content Placeholder 7"/>
          <p:cNvPicPr>
            <a:picLocks noGrp="1" noChangeAspect="1"/>
          </p:cNvPicPr>
          <p:nvPr>
            <p:ph sz="half" idx="2"/>
          </p:nvPr>
        </p:nvPicPr>
        <p:blipFill>
          <a:blip r:embed="rId4">
            <a:extLst>
              <a:ext uri="{28A0092B-C50C-407E-A947-70E740481C1C}">
                <a14:useLocalDpi xmlns:a14="http://schemas.microsoft.com/office/drawing/2010/main" val="0"/>
              </a:ext>
            </a:extLst>
          </a:blip>
          <a:stretch>
            <a:fillRect/>
          </a:stretch>
        </p:blipFill>
        <p:spPr>
          <a:xfrm>
            <a:off x="4139952" y="1052736"/>
            <a:ext cx="4824536" cy="3210510"/>
          </a:xfrm>
        </p:spPr>
      </p:pic>
    </p:spTree>
    <p:extLst>
      <p:ext uri="{BB962C8B-B14F-4D97-AF65-F5344CB8AC3E}">
        <p14:creationId xmlns:p14="http://schemas.microsoft.com/office/powerpoint/2010/main" val="16793612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NZ" dirty="0" smtClean="0"/>
              <a:t>How does this connect to the definition of Evolution?</a:t>
            </a:r>
            <a:endParaRPr lang="en-NZ" dirty="0"/>
          </a:p>
        </p:txBody>
      </p:sp>
      <p:sp>
        <p:nvSpPr>
          <p:cNvPr id="3" name="Content Placeholder 2"/>
          <p:cNvSpPr>
            <a:spLocks noGrp="1"/>
          </p:cNvSpPr>
          <p:nvPr>
            <p:ph idx="1"/>
          </p:nvPr>
        </p:nvSpPr>
        <p:spPr/>
        <p:txBody>
          <a:bodyPr>
            <a:normAutofit lnSpcReduction="10000"/>
          </a:bodyPr>
          <a:lstStyle/>
          <a:p>
            <a:pPr marL="0" indent="0">
              <a:buNone/>
            </a:pPr>
            <a:r>
              <a:rPr lang="en-NZ" dirty="0" smtClean="0"/>
              <a:t>The best suited characteristics are controlled by the alleles inherited by the individual.</a:t>
            </a:r>
          </a:p>
          <a:p>
            <a:pPr marL="0" indent="0">
              <a:buNone/>
            </a:pPr>
            <a:r>
              <a:rPr lang="en-NZ" dirty="0" smtClean="0"/>
              <a:t>These individuals pass these alleles on to their offspring.</a:t>
            </a:r>
          </a:p>
          <a:p>
            <a:pPr marL="0" indent="0">
              <a:buNone/>
            </a:pPr>
            <a:r>
              <a:rPr lang="en-NZ" dirty="0" smtClean="0"/>
              <a:t>These offspring are more competitive for resources in the habitat so they will survive (and reproduce).</a:t>
            </a:r>
          </a:p>
          <a:p>
            <a:pPr marL="0" indent="0">
              <a:buNone/>
            </a:pPr>
            <a:r>
              <a:rPr lang="en-NZ" dirty="0" smtClean="0"/>
              <a:t>The most favourable alleles become more frequent in the gene pool over generations.</a:t>
            </a:r>
            <a:endParaRPr lang="en-NZ" dirty="0"/>
          </a:p>
        </p:txBody>
      </p:sp>
    </p:spTree>
    <p:extLst>
      <p:ext uri="{BB962C8B-B14F-4D97-AF65-F5344CB8AC3E}">
        <p14:creationId xmlns:p14="http://schemas.microsoft.com/office/powerpoint/2010/main" val="265148690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endParaRPr lang="en-NZ" dirty="0" smtClean="0"/>
          </a:p>
          <a:p>
            <a:endParaRPr lang="en-NZ" dirty="0"/>
          </a:p>
          <a:p>
            <a:endParaRPr lang="en-NZ" dirty="0" smtClean="0"/>
          </a:p>
          <a:p>
            <a:r>
              <a:rPr lang="en-NZ" dirty="0" smtClean="0"/>
              <a:t>It is important that not all young survive when the resources are limited. It puts individuals in the group under pressure to survive.</a:t>
            </a:r>
          </a:p>
          <a:p>
            <a:r>
              <a:rPr lang="en-NZ" dirty="0" smtClean="0"/>
              <a:t>A population can respond by having some individuals migrate to a new area, which reduces the pressure on resources. This allows the population remaining to continue without pressure.</a:t>
            </a:r>
            <a:endParaRPr lang="en-NZ" dirty="0"/>
          </a:p>
        </p:txBody>
      </p:sp>
      <p:sp>
        <p:nvSpPr>
          <p:cNvPr id="4" name="Title 1"/>
          <p:cNvSpPr>
            <a:spLocks noGrp="1"/>
          </p:cNvSpPr>
          <p:nvPr>
            <p:ph type="title"/>
          </p:nvPr>
        </p:nvSpPr>
        <p:spPr>
          <a:xfrm rot="20489654">
            <a:off x="-31375" y="1177094"/>
            <a:ext cx="8229600" cy="1143000"/>
          </a:xfrm>
        </p:spPr>
        <p:txBody>
          <a:bodyPr>
            <a:normAutofit fontScale="90000"/>
          </a:bodyPr>
          <a:lstStyle/>
          <a:p>
            <a:r>
              <a:rPr lang="en-NZ" dirty="0" smtClean="0"/>
              <a:t>Group 4</a:t>
            </a:r>
            <a:br>
              <a:rPr lang="en-NZ" dirty="0" smtClean="0"/>
            </a:br>
            <a:r>
              <a:rPr lang="en-NZ" dirty="0" smtClean="0"/>
              <a:t>Organisms produce more young than are able to survive.</a:t>
            </a:r>
            <a:br>
              <a:rPr lang="en-NZ" dirty="0" smtClean="0"/>
            </a:br>
            <a:endParaRPr lang="en-NZ" dirty="0"/>
          </a:p>
        </p:txBody>
      </p:sp>
    </p:spTree>
    <p:extLst>
      <p:ext uri="{BB962C8B-B14F-4D97-AF65-F5344CB8AC3E}">
        <p14:creationId xmlns:p14="http://schemas.microsoft.com/office/powerpoint/2010/main" val="48532928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81000"/>
            <a:ext cx="9144000" cy="6096000"/>
          </a:xfrm>
          <a:prstGeom prst="rect">
            <a:avLst/>
          </a:prstGeom>
        </p:spPr>
      </p:pic>
      <p:sp>
        <p:nvSpPr>
          <p:cNvPr id="3" name="Content Placeholder 2"/>
          <p:cNvSpPr>
            <a:spLocks noGrp="1"/>
          </p:cNvSpPr>
          <p:nvPr>
            <p:ph idx="1"/>
          </p:nvPr>
        </p:nvSpPr>
        <p:spPr/>
        <p:txBody>
          <a:bodyPr/>
          <a:lstStyle/>
          <a:p>
            <a:r>
              <a:rPr lang="en-NZ" dirty="0" smtClean="0">
                <a:solidFill>
                  <a:schemeClr val="bg1"/>
                </a:solidFill>
              </a:rPr>
              <a:t>Individuals that are under pressure for resources have to compete. The majority of the offspring that survive will have the most suitable characteristics to compete.</a:t>
            </a:r>
            <a:endParaRPr lang="en-NZ" dirty="0">
              <a:solidFill>
                <a:schemeClr val="bg1"/>
              </a:solidFill>
            </a:endParaRPr>
          </a:p>
        </p:txBody>
      </p:sp>
    </p:spTree>
    <p:extLst>
      <p:ext uri="{BB962C8B-B14F-4D97-AF65-F5344CB8AC3E}">
        <p14:creationId xmlns:p14="http://schemas.microsoft.com/office/powerpoint/2010/main" val="299862295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NZ" dirty="0" smtClean="0"/>
              <a:t>How does this connect to the definition of Evolution?</a:t>
            </a:r>
            <a:endParaRPr lang="en-NZ" dirty="0"/>
          </a:p>
        </p:txBody>
      </p:sp>
      <p:sp>
        <p:nvSpPr>
          <p:cNvPr id="3" name="Content Placeholder 2"/>
          <p:cNvSpPr>
            <a:spLocks noGrp="1"/>
          </p:cNvSpPr>
          <p:nvPr>
            <p:ph idx="1"/>
          </p:nvPr>
        </p:nvSpPr>
        <p:spPr/>
        <p:txBody>
          <a:bodyPr/>
          <a:lstStyle/>
          <a:p>
            <a:r>
              <a:rPr lang="en-NZ" dirty="0" smtClean="0"/>
              <a:t>Those successful offspring have inherited the successful alleles from their parents. </a:t>
            </a:r>
          </a:p>
          <a:p>
            <a:r>
              <a:rPr lang="en-NZ" dirty="0" smtClean="0"/>
              <a:t>If the unsuccessful variations in the offspring die and are not passed on those alleles are less and less likely to appear in the population in the future. </a:t>
            </a:r>
          </a:p>
          <a:p>
            <a:r>
              <a:rPr lang="en-NZ" dirty="0" smtClean="0"/>
              <a:t>The frequency of the successful alleles and unsuccessful alleles is changed over time.</a:t>
            </a:r>
            <a:endParaRPr lang="en-NZ" dirty="0"/>
          </a:p>
        </p:txBody>
      </p:sp>
    </p:spTree>
    <p:extLst>
      <p:ext uri="{BB962C8B-B14F-4D97-AF65-F5344CB8AC3E}">
        <p14:creationId xmlns:p14="http://schemas.microsoft.com/office/powerpoint/2010/main" val="299478337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20501528">
            <a:off x="-209289" y="1020217"/>
            <a:ext cx="8229600" cy="1143000"/>
          </a:xfrm>
        </p:spPr>
        <p:txBody>
          <a:bodyPr>
            <a:normAutofit fontScale="90000"/>
          </a:bodyPr>
          <a:lstStyle/>
          <a:p>
            <a:r>
              <a:rPr lang="en-NZ" dirty="0" smtClean="0"/>
              <a:t>Group 4</a:t>
            </a:r>
            <a:br>
              <a:rPr lang="en-NZ" dirty="0" smtClean="0"/>
            </a:br>
            <a:r>
              <a:rPr lang="en-NZ" dirty="0" smtClean="0"/>
              <a:t>Organisms produce more young than are able to survive.</a:t>
            </a:r>
            <a:br>
              <a:rPr lang="en-NZ" dirty="0" smtClean="0"/>
            </a:br>
            <a:endParaRPr lang="en-NZ" dirty="0"/>
          </a:p>
        </p:txBody>
      </p:sp>
      <p:sp>
        <p:nvSpPr>
          <p:cNvPr id="3" name="Content Placeholder 2"/>
          <p:cNvSpPr>
            <a:spLocks noGrp="1"/>
          </p:cNvSpPr>
          <p:nvPr>
            <p:ph idx="1"/>
          </p:nvPr>
        </p:nvSpPr>
        <p:spPr/>
        <p:txBody>
          <a:bodyPr/>
          <a:lstStyle/>
          <a:p>
            <a:endParaRPr lang="en-NZ" dirty="0" smtClean="0"/>
          </a:p>
          <a:p>
            <a:endParaRPr lang="en-NZ" dirty="0"/>
          </a:p>
          <a:p>
            <a:r>
              <a:rPr lang="en-NZ" dirty="0" smtClean="0"/>
              <a:t>Another way of looking at it is that</a:t>
            </a:r>
          </a:p>
          <a:p>
            <a:pPr marL="0" indent="0">
              <a:buNone/>
            </a:pPr>
            <a:r>
              <a:rPr lang="en-NZ" dirty="0" smtClean="0"/>
              <a:t>    This is important because if the offspring could all survive, the only way a gene pool could change is by chance.</a:t>
            </a:r>
          </a:p>
          <a:p>
            <a:pPr marL="0" indent="0">
              <a:buNone/>
            </a:pPr>
            <a:r>
              <a:rPr lang="en-NZ" dirty="0" smtClean="0"/>
              <a:t>This could mean that the gene pool didn’t fit the environment.</a:t>
            </a:r>
            <a:endParaRPr lang="en-NZ" dirty="0"/>
          </a:p>
        </p:txBody>
      </p:sp>
    </p:spTree>
    <p:extLst>
      <p:ext uri="{BB962C8B-B14F-4D97-AF65-F5344CB8AC3E}">
        <p14:creationId xmlns:p14="http://schemas.microsoft.com/office/powerpoint/2010/main" val="365519833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The significance of Evolution</a:t>
            </a:r>
            <a:endParaRPr lang="en-NZ" dirty="0"/>
          </a:p>
        </p:txBody>
      </p:sp>
      <p:sp>
        <p:nvSpPr>
          <p:cNvPr id="3" name="Content Placeholder 2"/>
          <p:cNvSpPr>
            <a:spLocks noGrp="1"/>
          </p:cNvSpPr>
          <p:nvPr>
            <p:ph idx="1"/>
          </p:nvPr>
        </p:nvSpPr>
        <p:spPr/>
        <p:txBody>
          <a:bodyPr>
            <a:normAutofit fontScale="92500"/>
          </a:bodyPr>
          <a:lstStyle/>
          <a:p>
            <a:r>
              <a:rPr lang="en-NZ" dirty="0" smtClean="0"/>
              <a:t>is that the whole population becomes more suited to the habitat they live in, by the process of Natural Selection, over time. </a:t>
            </a:r>
          </a:p>
          <a:p>
            <a:r>
              <a:rPr lang="en-NZ" dirty="0" smtClean="0"/>
              <a:t>If the environment doesn’t change, the same selection pressures continue to operate on the gene pool and the same variations are successful.</a:t>
            </a:r>
          </a:p>
          <a:p>
            <a:r>
              <a:rPr lang="en-NZ" dirty="0" smtClean="0"/>
              <a:t>When the environment does change, new selection pressures cause different variations in the population to become more successful.</a:t>
            </a:r>
          </a:p>
          <a:p>
            <a:endParaRPr lang="en-NZ" dirty="0"/>
          </a:p>
        </p:txBody>
      </p:sp>
    </p:spTree>
    <p:extLst>
      <p:ext uri="{BB962C8B-B14F-4D97-AF65-F5344CB8AC3E}">
        <p14:creationId xmlns:p14="http://schemas.microsoft.com/office/powerpoint/2010/main" val="47733253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NZ" dirty="0" smtClean="0"/>
              <a:t>Linking Natural Selection to Evolution</a:t>
            </a:r>
            <a:endParaRPr lang="en-NZ" dirty="0"/>
          </a:p>
        </p:txBody>
      </p:sp>
      <p:sp>
        <p:nvSpPr>
          <p:cNvPr id="3" name="Content Placeholder 2"/>
          <p:cNvSpPr>
            <a:spLocks noGrp="1"/>
          </p:cNvSpPr>
          <p:nvPr>
            <p:ph idx="1"/>
          </p:nvPr>
        </p:nvSpPr>
        <p:spPr/>
        <p:txBody>
          <a:bodyPr>
            <a:normAutofit/>
          </a:bodyPr>
          <a:lstStyle/>
          <a:p>
            <a:r>
              <a:rPr lang="en-NZ" dirty="0" smtClean="0"/>
              <a:t>Darwin observed </a:t>
            </a:r>
            <a:r>
              <a:rPr lang="en-NZ" dirty="0" smtClean="0"/>
              <a:t>four </a:t>
            </a:r>
            <a:r>
              <a:rPr lang="en-NZ" dirty="0" smtClean="0"/>
              <a:t>things </a:t>
            </a:r>
            <a:r>
              <a:rPr lang="en-NZ" dirty="0" smtClean="0"/>
              <a:t>that happened </a:t>
            </a:r>
            <a:r>
              <a:rPr lang="en-NZ" dirty="0" smtClean="0"/>
              <a:t>in nature, which meant that species could change.</a:t>
            </a:r>
          </a:p>
          <a:p>
            <a:endParaRPr lang="en-NZ" dirty="0" smtClean="0"/>
          </a:p>
        </p:txBody>
      </p:sp>
    </p:spTree>
    <p:extLst>
      <p:ext uri="{BB962C8B-B14F-4D97-AF65-F5344CB8AC3E}">
        <p14:creationId xmlns:p14="http://schemas.microsoft.com/office/powerpoint/2010/main" val="126126056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96752"/>
          </a:xfrm>
        </p:spPr>
        <p:txBody>
          <a:bodyPr>
            <a:normAutofit fontScale="90000"/>
          </a:bodyPr>
          <a:lstStyle/>
          <a:p>
            <a:pPr algn="l"/>
            <a:r>
              <a:rPr lang="en-NZ" dirty="0" smtClean="0"/>
              <a:t>.</a:t>
            </a:r>
            <a:br>
              <a:rPr lang="en-NZ" dirty="0" smtClean="0"/>
            </a:br>
            <a:r>
              <a:rPr lang="en-NZ" dirty="0" smtClean="0"/>
              <a:t>Natural Selection is based on Darwin’s observations and deductions</a:t>
            </a:r>
            <a:endParaRPr lang="en-NZ" dirty="0"/>
          </a:p>
        </p:txBody>
      </p:sp>
      <p:sp>
        <p:nvSpPr>
          <p:cNvPr id="3" name="Content Placeholder 2"/>
          <p:cNvSpPr>
            <a:spLocks noGrp="1"/>
          </p:cNvSpPr>
          <p:nvPr>
            <p:ph idx="1"/>
          </p:nvPr>
        </p:nvSpPr>
        <p:spPr/>
        <p:txBody>
          <a:bodyPr/>
          <a:lstStyle/>
          <a:p>
            <a:r>
              <a:rPr lang="en-NZ" dirty="0" smtClean="0"/>
              <a:t>1 Organisms produce more young than </a:t>
            </a:r>
            <a:r>
              <a:rPr lang="en-NZ" dirty="0" smtClean="0"/>
              <a:t>the population needs to </a:t>
            </a:r>
            <a:r>
              <a:rPr lang="en-NZ" dirty="0" smtClean="0"/>
              <a:t>survive.</a:t>
            </a:r>
          </a:p>
          <a:p>
            <a:r>
              <a:rPr lang="en-NZ" dirty="0" smtClean="0"/>
              <a:t>2 There is competition between individuals for survival.</a:t>
            </a:r>
          </a:p>
          <a:p>
            <a:r>
              <a:rPr lang="en-NZ" dirty="0" smtClean="0"/>
              <a:t>3 There is variation between individuals.</a:t>
            </a:r>
          </a:p>
          <a:p>
            <a:r>
              <a:rPr lang="en-NZ" dirty="0" smtClean="0"/>
              <a:t>4 Some individuals are more likely to survive and breed than others.</a:t>
            </a:r>
          </a:p>
        </p:txBody>
      </p:sp>
    </p:spTree>
    <p:extLst>
      <p:ext uri="{BB962C8B-B14F-4D97-AF65-F5344CB8AC3E}">
        <p14:creationId xmlns:p14="http://schemas.microsoft.com/office/powerpoint/2010/main" val="13089891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Student Task</a:t>
            </a:r>
            <a:endParaRPr lang="en-NZ" dirty="0"/>
          </a:p>
        </p:txBody>
      </p:sp>
      <p:sp>
        <p:nvSpPr>
          <p:cNvPr id="3" name="Content Placeholder 2"/>
          <p:cNvSpPr>
            <a:spLocks noGrp="1"/>
          </p:cNvSpPr>
          <p:nvPr>
            <p:ph idx="1"/>
          </p:nvPr>
        </p:nvSpPr>
        <p:spPr/>
        <p:txBody>
          <a:bodyPr/>
          <a:lstStyle/>
          <a:p>
            <a:r>
              <a:rPr lang="en-NZ" dirty="0" smtClean="0"/>
              <a:t>Your group needs to choose one of these underpinning points and discuss why it is central to allowing evolution to occur.</a:t>
            </a:r>
          </a:p>
          <a:p>
            <a:endParaRPr lang="en-NZ" dirty="0"/>
          </a:p>
          <a:p>
            <a:r>
              <a:rPr lang="en-NZ" dirty="0" smtClean="0"/>
              <a:t>Evolution is defined as a change in the allele frequency of a gene pool over time.</a:t>
            </a:r>
          </a:p>
          <a:p>
            <a:endParaRPr lang="en-NZ" dirty="0"/>
          </a:p>
        </p:txBody>
      </p:sp>
    </p:spTree>
    <p:extLst>
      <p:ext uri="{BB962C8B-B14F-4D97-AF65-F5344CB8AC3E}">
        <p14:creationId xmlns:p14="http://schemas.microsoft.com/office/powerpoint/2010/main" val="289072976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976" y="332656"/>
            <a:ext cx="9414161" cy="6264696"/>
          </a:xfrm>
          <a:prstGeom prst="rect">
            <a:avLst/>
          </a:prstGeom>
        </p:spPr>
      </p:pic>
      <p:sp>
        <p:nvSpPr>
          <p:cNvPr id="2" name="Title 1"/>
          <p:cNvSpPr>
            <a:spLocks noGrp="1"/>
          </p:cNvSpPr>
          <p:nvPr>
            <p:ph type="title"/>
          </p:nvPr>
        </p:nvSpPr>
        <p:spPr>
          <a:xfrm rot="20209095">
            <a:off x="-175366" y="1344207"/>
            <a:ext cx="8229600" cy="796950"/>
          </a:xfrm>
        </p:spPr>
        <p:txBody>
          <a:bodyPr>
            <a:normAutofit fontScale="90000"/>
          </a:bodyPr>
          <a:lstStyle/>
          <a:p>
            <a:r>
              <a:rPr lang="en-NZ" dirty="0" smtClean="0"/>
              <a:t>Group 1</a:t>
            </a:r>
            <a:br>
              <a:rPr lang="en-NZ" dirty="0" smtClean="0"/>
            </a:br>
            <a:r>
              <a:rPr lang="en-NZ" dirty="0" smtClean="0"/>
              <a:t>Competition for survival.</a:t>
            </a:r>
            <a:br>
              <a:rPr lang="en-NZ" dirty="0" smtClean="0"/>
            </a:br>
            <a:r>
              <a:rPr lang="en-NZ" dirty="0" smtClean="0"/>
              <a:t/>
            </a:r>
            <a:br>
              <a:rPr lang="en-NZ" dirty="0" smtClean="0"/>
            </a:br>
            <a:endParaRPr lang="en-NZ" dirty="0"/>
          </a:p>
        </p:txBody>
      </p:sp>
      <p:sp>
        <p:nvSpPr>
          <p:cNvPr id="3" name="Content Placeholder 2"/>
          <p:cNvSpPr>
            <a:spLocks noGrp="1"/>
          </p:cNvSpPr>
          <p:nvPr>
            <p:ph idx="1"/>
          </p:nvPr>
        </p:nvSpPr>
        <p:spPr>
          <a:xfrm>
            <a:off x="-80976" y="2090056"/>
            <a:ext cx="9333496" cy="4507295"/>
          </a:xfrm>
        </p:spPr>
        <p:txBody>
          <a:bodyPr>
            <a:normAutofit/>
          </a:bodyPr>
          <a:lstStyle/>
          <a:p>
            <a:endParaRPr lang="en-NZ" dirty="0" smtClean="0"/>
          </a:p>
          <a:p>
            <a:endParaRPr lang="en-NZ" dirty="0"/>
          </a:p>
          <a:p>
            <a:endParaRPr lang="en-NZ" dirty="0" smtClean="0"/>
          </a:p>
          <a:p>
            <a:r>
              <a:rPr lang="en-NZ" dirty="0" smtClean="0">
                <a:solidFill>
                  <a:schemeClr val="bg1"/>
                </a:solidFill>
              </a:rPr>
              <a:t>If there is no pressure to compete for the essential resources, no individuals have an advantage over any other individual. All will be able to breed and all characteristics will be passed on to the next generation. The population will not change</a:t>
            </a:r>
            <a:r>
              <a:rPr lang="en-NZ" dirty="0" smtClean="0"/>
              <a:t>.</a:t>
            </a:r>
            <a:endParaRPr lang="en-NZ" dirty="0"/>
          </a:p>
        </p:txBody>
      </p:sp>
    </p:spTree>
    <p:extLst>
      <p:ext uri="{BB962C8B-B14F-4D97-AF65-F5344CB8AC3E}">
        <p14:creationId xmlns:p14="http://schemas.microsoft.com/office/powerpoint/2010/main" val="266590861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5952" y="188640"/>
            <a:ext cx="8903939" cy="6669360"/>
          </a:xfrm>
          <a:prstGeom prst="rect">
            <a:avLst/>
          </a:prstGeom>
        </p:spPr>
      </p:pic>
      <p:sp>
        <p:nvSpPr>
          <p:cNvPr id="2" name="Title 1"/>
          <p:cNvSpPr>
            <a:spLocks noGrp="1"/>
          </p:cNvSpPr>
          <p:nvPr>
            <p:ph type="title"/>
          </p:nvPr>
        </p:nvSpPr>
        <p:spPr/>
        <p:txBody>
          <a:bodyPr/>
          <a:lstStyle/>
          <a:p>
            <a:endParaRPr lang="en-NZ"/>
          </a:p>
        </p:txBody>
      </p:sp>
      <p:sp>
        <p:nvSpPr>
          <p:cNvPr id="3" name="Content Placeholder 2"/>
          <p:cNvSpPr>
            <a:spLocks noGrp="1"/>
          </p:cNvSpPr>
          <p:nvPr>
            <p:ph idx="1"/>
          </p:nvPr>
        </p:nvSpPr>
        <p:spPr>
          <a:xfrm>
            <a:off x="457200" y="404664"/>
            <a:ext cx="8229600" cy="5721499"/>
          </a:xfrm>
        </p:spPr>
        <p:txBody>
          <a:bodyPr>
            <a:normAutofit fontScale="92500" lnSpcReduction="20000"/>
          </a:bodyPr>
          <a:lstStyle/>
          <a:p>
            <a:r>
              <a:rPr lang="en-NZ" dirty="0" smtClean="0">
                <a:solidFill>
                  <a:srgbClr val="FF0000"/>
                </a:solidFill>
              </a:rPr>
              <a:t>When some resource is in short supply, the individual with the characteristic that allows it to take that resource enough to breed will </a:t>
            </a:r>
            <a:r>
              <a:rPr lang="en-NZ" dirty="0" smtClean="0">
                <a:solidFill>
                  <a:srgbClr val="FF0000"/>
                </a:solidFill>
              </a:rPr>
              <a:t> 							have </a:t>
            </a:r>
            <a:r>
              <a:rPr lang="en-NZ" dirty="0" smtClean="0">
                <a:solidFill>
                  <a:srgbClr val="FF0000"/>
                </a:solidFill>
              </a:rPr>
              <a:t>more </a:t>
            </a:r>
            <a:r>
              <a:rPr lang="en-NZ" dirty="0" smtClean="0">
                <a:solidFill>
                  <a:srgbClr val="FF0000"/>
                </a:solidFill>
              </a:rPr>
              <a:t>							descendants </a:t>
            </a:r>
            <a:r>
              <a:rPr lang="en-NZ" dirty="0" smtClean="0">
                <a:solidFill>
                  <a:srgbClr val="FF0000"/>
                </a:solidFill>
              </a:rPr>
              <a:t>in </a:t>
            </a:r>
            <a:r>
              <a:rPr lang="en-NZ" dirty="0" smtClean="0">
                <a:solidFill>
                  <a:srgbClr val="FF0000"/>
                </a:solidFill>
              </a:rPr>
              <a:t>						the </a:t>
            </a:r>
            <a:r>
              <a:rPr lang="en-NZ" dirty="0" smtClean="0">
                <a:solidFill>
                  <a:srgbClr val="FF0000"/>
                </a:solidFill>
              </a:rPr>
              <a:t>next </a:t>
            </a:r>
            <a:r>
              <a:rPr lang="en-NZ" dirty="0" smtClean="0">
                <a:solidFill>
                  <a:srgbClr val="FF0000"/>
                </a:solidFill>
              </a:rPr>
              <a:t>							generation.	</a:t>
            </a:r>
          </a:p>
          <a:p>
            <a:endParaRPr lang="en-NZ" dirty="0">
              <a:solidFill>
                <a:srgbClr val="FF0000"/>
              </a:solidFill>
            </a:endParaRPr>
          </a:p>
          <a:p>
            <a:endParaRPr lang="en-NZ" dirty="0" smtClean="0">
              <a:solidFill>
                <a:srgbClr val="FF0000"/>
              </a:solidFill>
            </a:endParaRPr>
          </a:p>
          <a:p>
            <a:endParaRPr lang="en-NZ" dirty="0" smtClean="0">
              <a:solidFill>
                <a:srgbClr val="FF0000"/>
              </a:solidFill>
            </a:endParaRPr>
          </a:p>
          <a:p>
            <a:r>
              <a:rPr lang="en-NZ" dirty="0" smtClean="0">
                <a:solidFill>
                  <a:srgbClr val="FF0000"/>
                </a:solidFill>
              </a:rPr>
              <a:t>Other individuals that cannot get enough of the resource will die and their characteristics will not  be in the next generation.</a:t>
            </a:r>
            <a:endParaRPr lang="en-NZ" dirty="0">
              <a:solidFill>
                <a:srgbClr val="FF0000"/>
              </a:solidFill>
            </a:endParaRPr>
          </a:p>
        </p:txBody>
      </p:sp>
    </p:spTree>
    <p:extLst>
      <p:ext uri="{BB962C8B-B14F-4D97-AF65-F5344CB8AC3E}">
        <p14:creationId xmlns:p14="http://schemas.microsoft.com/office/powerpoint/2010/main" val="301448259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NZ" dirty="0" smtClean="0"/>
              <a:t>How does this connect to the definition of Evolution?</a:t>
            </a:r>
            <a:endParaRPr lang="en-NZ" dirty="0"/>
          </a:p>
        </p:txBody>
      </p:sp>
      <p:sp>
        <p:nvSpPr>
          <p:cNvPr id="3" name="Content Placeholder 2"/>
          <p:cNvSpPr>
            <a:spLocks noGrp="1"/>
          </p:cNvSpPr>
          <p:nvPr>
            <p:ph idx="1"/>
          </p:nvPr>
        </p:nvSpPr>
        <p:spPr/>
        <p:txBody>
          <a:bodyPr>
            <a:normAutofit fontScale="92500" lnSpcReduction="20000"/>
          </a:bodyPr>
          <a:lstStyle/>
          <a:p>
            <a:r>
              <a:rPr lang="en-NZ" dirty="0" smtClean="0"/>
              <a:t>The features that allow the parent to compete for the resources are controlled by the alleles of the parents.</a:t>
            </a:r>
          </a:p>
          <a:p>
            <a:r>
              <a:rPr lang="en-NZ" dirty="0" smtClean="0"/>
              <a:t>When these parents breed they pass their alleles on to their offspring.</a:t>
            </a:r>
          </a:p>
          <a:p>
            <a:pPr marL="0" indent="0">
              <a:buNone/>
            </a:pPr>
            <a:endParaRPr lang="en-NZ" dirty="0" smtClean="0"/>
          </a:p>
          <a:p>
            <a:r>
              <a:rPr lang="en-NZ" dirty="0" smtClean="0"/>
              <a:t>More successful alleles will become more frequent in the gene pool of a population.</a:t>
            </a:r>
          </a:p>
          <a:p>
            <a:r>
              <a:rPr lang="en-NZ" dirty="0" smtClean="0"/>
              <a:t>Less successful parents will not pass on their less successful version of the gene, so that allele will become less frequent.</a:t>
            </a:r>
            <a:endParaRPr lang="en-NZ" dirty="0"/>
          </a:p>
        </p:txBody>
      </p:sp>
    </p:spTree>
    <p:extLst>
      <p:ext uri="{BB962C8B-B14F-4D97-AF65-F5344CB8AC3E}">
        <p14:creationId xmlns:p14="http://schemas.microsoft.com/office/powerpoint/2010/main" val="208433517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half" idx="2"/>
          </p:nvPr>
        </p:nvSpPr>
        <p:spPr/>
        <p:txBody>
          <a:bodyPr/>
          <a:lstStyle/>
          <a:p>
            <a:endParaRPr lang="en-NZ"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1484784"/>
            <a:ext cx="3317938" cy="2160240"/>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4285" y="3717032"/>
            <a:ext cx="3317938" cy="2248419"/>
          </a:xfrm>
          <a:prstGeom prst="rect">
            <a:avLst/>
          </a:prstGeom>
        </p:spPr>
      </p:pic>
      <p:sp>
        <p:nvSpPr>
          <p:cNvPr id="2" name="Title 1"/>
          <p:cNvSpPr>
            <a:spLocks noGrp="1"/>
          </p:cNvSpPr>
          <p:nvPr>
            <p:ph type="title"/>
          </p:nvPr>
        </p:nvSpPr>
        <p:spPr>
          <a:xfrm rot="20512301">
            <a:off x="457200" y="273050"/>
            <a:ext cx="8435280" cy="1162050"/>
          </a:xfrm>
        </p:spPr>
        <p:txBody>
          <a:bodyPr>
            <a:noAutofit/>
          </a:bodyPr>
          <a:lstStyle/>
          <a:p>
            <a:r>
              <a:rPr lang="en-NZ" sz="3200" dirty="0" smtClean="0"/>
              <a:t>Group 2</a:t>
            </a:r>
            <a:br>
              <a:rPr lang="en-NZ" sz="3200" dirty="0" smtClean="0"/>
            </a:br>
            <a:r>
              <a:rPr lang="en-NZ" sz="3200" dirty="0" smtClean="0"/>
              <a:t>Variation within the Population</a:t>
            </a:r>
            <a:br>
              <a:rPr lang="en-NZ" sz="3200" dirty="0" smtClean="0"/>
            </a:br>
            <a:endParaRPr lang="en-NZ" sz="3200" dirty="0"/>
          </a:p>
        </p:txBody>
      </p:sp>
      <p:sp>
        <p:nvSpPr>
          <p:cNvPr id="3" name="Content Placeholder 2"/>
          <p:cNvSpPr>
            <a:spLocks noGrp="1"/>
          </p:cNvSpPr>
          <p:nvPr>
            <p:ph idx="1"/>
          </p:nvPr>
        </p:nvSpPr>
        <p:spPr/>
        <p:txBody>
          <a:bodyPr>
            <a:normAutofit/>
          </a:bodyPr>
          <a:lstStyle/>
          <a:p>
            <a:endParaRPr lang="en-NZ" dirty="0" smtClean="0"/>
          </a:p>
          <a:p>
            <a:pPr marL="0" indent="0">
              <a:buNone/>
            </a:pPr>
            <a:endParaRPr lang="en-NZ" dirty="0" smtClean="0"/>
          </a:p>
          <a:p>
            <a:pPr marL="0" indent="0">
              <a:buNone/>
            </a:pPr>
            <a:r>
              <a:rPr lang="en-NZ" dirty="0" smtClean="0"/>
              <a:t>Variation between individuals is important because </a:t>
            </a:r>
          </a:p>
          <a:p>
            <a:r>
              <a:rPr lang="en-NZ" dirty="0" smtClean="0"/>
              <a:t>the parents with the most favourable traits are able to survive longer (because they compete better for the resources that are limited).</a:t>
            </a:r>
          </a:p>
          <a:p>
            <a:endParaRPr lang="en-NZ" dirty="0"/>
          </a:p>
        </p:txBody>
      </p:sp>
    </p:spTree>
    <p:extLst>
      <p:ext uri="{BB962C8B-B14F-4D97-AF65-F5344CB8AC3E}">
        <p14:creationId xmlns:p14="http://schemas.microsoft.com/office/powerpoint/2010/main" val="408374121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sp>
        <p:nvSpPr>
          <p:cNvPr id="3" name="Content Placeholder 2"/>
          <p:cNvSpPr>
            <a:spLocks noGrp="1"/>
          </p:cNvSpPr>
          <p:nvPr>
            <p:ph idx="1"/>
          </p:nvPr>
        </p:nvSpPr>
        <p:spPr/>
        <p:txBody>
          <a:bodyPr/>
          <a:lstStyle/>
          <a:p>
            <a:r>
              <a:rPr lang="en-NZ" dirty="0"/>
              <a:t> </a:t>
            </a:r>
            <a:r>
              <a:rPr lang="en-NZ" dirty="0" smtClean="0"/>
              <a:t>They survive longer therefore they are able to breed and pass on their traits to their offspring, </a:t>
            </a:r>
          </a:p>
          <a:p>
            <a:pPr marL="0" indent="0">
              <a:buNone/>
            </a:pPr>
            <a:endParaRPr lang="en-NZ" dirty="0"/>
          </a:p>
          <a:p>
            <a:r>
              <a:rPr lang="en-NZ" dirty="0" smtClean="0"/>
              <a:t>Which allows the next generation to be more populated by individuals who have inherited traits that are competitive(better suited to their habitat).</a:t>
            </a:r>
            <a:endParaRPr lang="en-NZ" dirty="0"/>
          </a:p>
        </p:txBody>
      </p:sp>
    </p:spTree>
    <p:extLst>
      <p:ext uri="{BB962C8B-B14F-4D97-AF65-F5344CB8AC3E}">
        <p14:creationId xmlns:p14="http://schemas.microsoft.com/office/powerpoint/2010/main" val="76828084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141</TotalTime>
  <Words>859</Words>
  <Application>Microsoft Office PowerPoint</Application>
  <PresentationFormat>On-screen Show (4:3)</PresentationFormat>
  <Paragraphs>79</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Office Theme</vt:lpstr>
      <vt:lpstr>Charles Darwin’s  Theory of Natural Selection and its significance  as a mechanism of  Evolution</vt:lpstr>
      <vt:lpstr>Linking Natural Selection to Evolution</vt:lpstr>
      <vt:lpstr>. Natural Selection is based on Darwin’s observations and deductions</vt:lpstr>
      <vt:lpstr>Student Task</vt:lpstr>
      <vt:lpstr>Group 1 Competition for survival.  </vt:lpstr>
      <vt:lpstr>PowerPoint Presentation</vt:lpstr>
      <vt:lpstr>How does this connect to the definition of Evolution?</vt:lpstr>
      <vt:lpstr>Group 2 Variation within the Population </vt:lpstr>
      <vt:lpstr>PowerPoint Presentation</vt:lpstr>
      <vt:lpstr>PowerPoint Presentation</vt:lpstr>
      <vt:lpstr>How does this connect to the definition of Evolution?</vt:lpstr>
      <vt:lpstr>Group 3  Individuals with the best suited characteristics are able to breed more. </vt:lpstr>
      <vt:lpstr>The suitability depends on the habitat.</vt:lpstr>
      <vt:lpstr>How does this connect to the definition of Evolution?</vt:lpstr>
      <vt:lpstr>Group 4 Organisms produce more young than are able to survive. </vt:lpstr>
      <vt:lpstr>PowerPoint Presentation</vt:lpstr>
      <vt:lpstr>How does this connect to the definition of Evolution?</vt:lpstr>
      <vt:lpstr>Group 4 Organisms produce more young than are able to survive. </vt:lpstr>
      <vt:lpstr>The significance of Evolution</vt:lpstr>
    </vt:vector>
  </TitlesOfParts>
  <Company>Ministry of Education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mcKillop</dc:creator>
  <cp:lastModifiedBy>mcKillop</cp:lastModifiedBy>
  <cp:revision>14</cp:revision>
  <dcterms:created xsi:type="dcterms:W3CDTF">2012-04-19T21:20:51Z</dcterms:created>
  <dcterms:modified xsi:type="dcterms:W3CDTF">2012-04-21T21:54:04Z</dcterms:modified>
</cp:coreProperties>
</file>